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Noto Sans JP" panose="020B0200000000000000" pitchFamily="50" charset="-128"/>
      <p:regular r:id="rId4"/>
      <p:bold r:id="rId5"/>
    </p:embeddedFont>
    <p:embeddedFont>
      <p:font typeface="メイリオ" panose="020B0604030504040204" pitchFamily="50" charset="-128"/>
      <p:regular r:id="rId6"/>
      <p:bold r:id="rId7"/>
      <p:italic r:id="rId8"/>
      <p:boldItalic r:id="rId9"/>
    </p:embeddedFont>
    <p:embeddedFont>
      <p:font typeface="游ゴシック" panose="020B0400000000000000" pitchFamily="50" charset="-128"/>
      <p:regular r:id="rId10"/>
      <p:bold r:id="rId11"/>
    </p:embeddedFont>
    <p:embeddedFont>
      <p:font typeface="Arial Narrow Bold" panose="020B0706020202030204" pitchFamily="34" charset="0"/>
      <p:bold r:id="rId12"/>
    </p:embeddedFont>
    <p:embeddedFont>
      <p:font typeface="Bahnschrift SemiCondensed" panose="020B0502040204020203" pitchFamily="34" charset="0"/>
      <p:regular r:id="rId13"/>
      <p:bold r:id="rId14"/>
    </p:embeddedFont>
    <p:embeddedFont>
      <p:font typeface="Cascadia Code" panose="020B0609020000020004" pitchFamily="49" charset="0"/>
      <p:regular r:id="rId15"/>
      <p:bold r:id="rId16"/>
      <p:italic r:id="rId17"/>
      <p:boldItalic r:id="rId18"/>
    </p:embeddedFont>
    <p:embeddedFont>
      <p:font typeface="Roboto Black" panose="02000000000000000000" pitchFamily="2" charset="0"/>
      <p:bold r:id="rId19"/>
      <p:boldItalic r:id="rId20"/>
    </p:embeddedFont>
    <p:embeddedFont>
      <p:font typeface="Roboto Condensed"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8989"/>
    <a:srgbClr val="214990"/>
    <a:srgbClr val="E1F3F7"/>
    <a:srgbClr val="7698D5"/>
    <a:srgbClr val="668DD0"/>
    <a:srgbClr val="73C7DB"/>
    <a:srgbClr val="616161"/>
    <a:srgbClr val="44546A"/>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varScale="1">
        <p:scale>
          <a:sx n="41" d="100"/>
          <a:sy n="41" d="100"/>
        </p:scale>
        <p:origin x="1704" y="7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viewProps" Target="view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CA79-462F-9E39-0EADA0F8C6AA}"/>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CA79-462F-9E39-0EADA0F8C6AA}"/>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1617-4921-81C7-803A8C6B5C4F}"/>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1617-4921-81C7-803A8C6B5C4F}"/>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D953-4AE2-B329-C91614B2A313}"/>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D953-4AE2-B329-C91614B2A313}"/>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4.png"/><Relationship Id="rId7" Type="http://schemas.openxmlformats.org/officeDocument/2006/relationships/image" Target="../media/image5.jpeg"/><Relationship Id="rId71" Type="http://schemas.openxmlformats.org/officeDocument/2006/relationships/chart" Target="../charts/chart3.xml"/><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jpeg"/><Relationship Id="rId58" Type="http://schemas.openxmlformats.org/officeDocument/2006/relationships/image" Target="../media/image55.png"/><Relationship Id="rId66" Type="http://schemas.openxmlformats.org/officeDocument/2006/relationships/chart" Target="../charts/chart2.xml"/><Relationship Id="rId5" Type="http://schemas.openxmlformats.org/officeDocument/2006/relationships/image" Target="../media/image3.png"/><Relationship Id="rId61" Type="http://schemas.openxmlformats.org/officeDocument/2006/relationships/image" Target="../media/image58.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image" Target="../media/image65.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png"/><Relationship Id="rId67" Type="http://schemas.openxmlformats.org/officeDocument/2006/relationships/image" Target="../media/image63.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jpe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jpeg"/><Relationship Id="rId65" Type="http://schemas.openxmlformats.org/officeDocument/2006/relationships/image" Target="../media/image62.jpe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8" name="テキスト ボックス 7">
            <a:extLst>
              <a:ext uri="{FF2B5EF4-FFF2-40B4-BE49-F238E27FC236}">
                <a16:creationId xmlns:a16="http://schemas.microsoft.com/office/drawing/2014/main" id="{CB9845B0-0410-43DB-3F21-F95C7524C062}"/>
              </a:ext>
            </a:extLst>
          </p:cNvPr>
          <p:cNvSpPr txBox="1"/>
          <p:nvPr/>
        </p:nvSpPr>
        <p:spPr>
          <a:xfrm>
            <a:off x="32333" y="14133415"/>
            <a:ext cx="6592754" cy="2246769"/>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正確に動き、強いロボット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センサー・構造設計・駆動性能</a:t>
            </a:r>
            <a:r>
              <a:rPr lang="ja-JP" altLang="en-US" sz="800" dirty="0">
                <a:latin typeface="游ゴシック" panose="020B0400000000000000" pitchFamily="50" charset="-128"/>
                <a:ea typeface="游ゴシック" panose="020B0400000000000000" pitchFamily="50" charset="-128"/>
              </a:rPr>
              <a:t>を主に見直しました。視覚センサーには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コート全体を認識することを可能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故障対応</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dirty="0">
                <a:solidFill>
                  <a:schemeClr val="tx1"/>
                </a:solidFill>
                <a:latin typeface="游ゴシック" panose="020B0400000000000000" pitchFamily="50" charset="-128"/>
                <a:ea typeface="游ゴシック" panose="020B0400000000000000" pitchFamily="50" charset="-128"/>
              </a:rPr>
              <a:t>O-LED Display</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など、実戦における整備性と安定性も重視しています。さらに、今まではアタッカー機、ゴールキーパー機を分けて作成していましたが、</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台とも共通化することで、</a:t>
            </a:r>
            <a:r>
              <a:rPr lang="ja-JP" altLang="en-US" sz="800" dirty="0">
                <a:solidFill>
                  <a:schemeClr val="tx1"/>
                </a:solidFill>
                <a:latin typeface="游ゴシック" panose="020B0400000000000000" pitchFamily="50" charset="-128"/>
                <a:ea typeface="游ゴシック" panose="020B0400000000000000" pitchFamily="50" charset="-128"/>
              </a:rPr>
              <a:t>両者の長所を融合した機体を</a:t>
            </a:r>
            <a:r>
              <a:rPr lang="en-US" altLang="ja-JP" sz="800" dirty="0">
                <a:solidFill>
                  <a:schemeClr val="tx1"/>
                </a:solidFill>
                <a:latin typeface="游ゴシック" panose="020B0400000000000000" pitchFamily="50" charset="-128"/>
                <a:ea typeface="游ゴシック" panose="020B0400000000000000" pitchFamily="50" charset="-128"/>
              </a:rPr>
              <a:t>2</a:t>
            </a:r>
            <a:r>
              <a:rPr lang="ja-JP" altLang="en-US" sz="800" dirty="0">
                <a:solidFill>
                  <a:schemeClr val="tx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簡素化と保守性の向上、さらには高い互換性を実現しています。</a:t>
            </a:r>
          </a:p>
        </p:txBody>
      </p:sp>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5538415" cy="3739485"/>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は、単体のカメラの使用では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 Omnidirectional Mirror</a:t>
            </a:r>
            <a:r>
              <a:rPr lang="ja-JP" altLang="en-US" sz="800" dirty="0">
                <a:latin typeface="游ゴシック" panose="020B0400000000000000" pitchFamily="50" charset="-128"/>
                <a:ea typeface="游ゴシック" panose="020B0400000000000000" pitchFamily="50" charset="-128"/>
              </a:rPr>
              <a:t>とはポリ塩化ビニル（</a:t>
            </a:r>
            <a:r>
              <a:rPr lang="en-US" altLang="ja-JP" sz="800" dirty="0">
                <a:latin typeface="游ゴシック" panose="020B0400000000000000" pitchFamily="50" charset="-128"/>
                <a:ea typeface="游ゴシック" panose="020B0400000000000000" pitchFamily="50" charset="-128"/>
              </a:rPr>
              <a:t>PVC</a:t>
            </a:r>
            <a:r>
              <a:rPr lang="ja-JP" altLang="en-US" sz="800" dirty="0">
                <a:latin typeface="游ゴシック" panose="020B0400000000000000" pitchFamily="50" charset="-128"/>
                <a:ea typeface="游ゴシック" panose="020B0400000000000000" pitchFamily="50" charset="-128"/>
              </a:rPr>
              <a:t>）を熱して柔らかくして</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プリンターで作った双極面に、押し付ける（ヒートプレス）ことでパソコン上で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設計した理想の形に合わせることできます。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これを</a:t>
            </a: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カメラに反射させる</a:t>
            </a:r>
            <a:r>
              <a:rPr lang="ja-JP" altLang="en-US" sz="800" dirty="0">
                <a:latin typeface="游ゴシック" panose="020B0400000000000000" pitchFamily="50" charset="-128"/>
                <a:ea typeface="游ゴシック" panose="020B0400000000000000" pitchFamily="50" charset="-128"/>
              </a:rPr>
              <a:t>ことで、</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ja-JP" altLang="en-US" sz="8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この構成により、ロボットはカメラ一台で</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5717764"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を搭載することで、センサーからのデータを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39" name="テキスト ボックス 138">
            <a:extLst>
              <a:ext uri="{FF2B5EF4-FFF2-40B4-BE49-F238E27FC236}">
                <a16:creationId xmlns:a16="http://schemas.microsoft.com/office/drawing/2014/main" id="{4A52FF94-F3A3-EA85-6E6D-541AA90B2F02}"/>
              </a:ext>
            </a:extLst>
          </p:cNvPr>
          <p:cNvSpPr txBox="1"/>
          <p:nvPr/>
        </p:nvSpPr>
        <p:spPr>
          <a:xfrm>
            <a:off x="10387926" y="10490004"/>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5494498" cy="1877437"/>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この構成では角度の検出は可能でしたが、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各センサー間の間隔が広いため、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検出精度が低く、誤差が生じるという課題が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ありました。そこで私たちは、この問題を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この技術的工夫により、</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配置することが可能となりました。センサーの数が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49" name="テキスト ボックス 148">
            <a:extLst>
              <a:ext uri="{FF2B5EF4-FFF2-40B4-BE49-F238E27FC236}">
                <a16:creationId xmlns:a16="http://schemas.microsoft.com/office/drawing/2014/main" id="{A7326F4A-4551-2039-4B64-784CA73BDDD5}"/>
              </a:ext>
            </a:extLst>
          </p:cNvPr>
          <p:cNvSpPr txBox="1"/>
          <p:nvPr/>
        </p:nvSpPr>
        <p:spPr>
          <a:xfrm>
            <a:off x="10567135" y="14436637"/>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150" name="テキスト ボックス 149">
            <a:extLst>
              <a:ext uri="{FF2B5EF4-FFF2-40B4-BE49-F238E27FC236}">
                <a16:creationId xmlns:a16="http://schemas.microsoft.com/office/drawing/2014/main" id="{F35A58FB-6447-BA4A-2801-D308D866911C}"/>
              </a:ext>
            </a:extLst>
          </p:cNvPr>
          <p:cNvSpPr txBox="1"/>
          <p:nvPr/>
        </p:nvSpPr>
        <p:spPr>
          <a:xfrm>
            <a:off x="8971578" y="14446162"/>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152">
            <a:extLst>
              <a:ext uri="{FF2B5EF4-FFF2-40B4-BE49-F238E27FC236}">
                <a16:creationId xmlns:a16="http://schemas.microsoft.com/office/drawing/2014/main" id="{4039C0FF-E47B-34C0-B2D5-3971037B963D}"/>
              </a:ext>
            </a:extLst>
          </p:cNvPr>
          <p:cNvSpPr txBox="1"/>
          <p:nvPr/>
        </p:nvSpPr>
        <p:spPr>
          <a:xfrm>
            <a:off x="16322093"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今シーズン、私たちのロボットに新たにキッカー（</a:t>
            </a:r>
            <a:r>
              <a:rPr kumimoji="1" lang="en-US" altLang="ja-JP" sz="800" dirty="0">
                <a:solidFill>
                  <a:schemeClr val="tx1"/>
                </a:solidFill>
                <a:latin typeface="Bahnschrift SemiCondensed" panose="020B0502040204020203" pitchFamily="34" charset="0"/>
              </a:rPr>
              <a:t>CB1037</a:t>
            </a:r>
            <a:r>
              <a:rPr kumimoji="1" lang="ja-JP" altLang="en-US" sz="800" dirty="0">
                <a:solidFill>
                  <a:schemeClr val="tx1"/>
                </a:solidFill>
                <a:latin typeface="Bahnschrift SemiCondensed" panose="020B0502040204020203" pitchFamily="34" charset="0"/>
              </a:rPr>
              <a:t>）１つ</a:t>
            </a:r>
            <a:r>
              <a:rPr kumimoji="1" lang="ja-JP" altLang="en-US" sz="800" dirty="0">
                <a:solidFill>
                  <a:schemeClr val="tx1"/>
                </a:solidFill>
                <a:latin typeface="游ゴシック" panose="020B0400000000000000" pitchFamily="50" charset="-128"/>
                <a:ea typeface="游ゴシック" panose="020B0400000000000000" pitchFamily="50" charset="-128"/>
              </a:rPr>
              <a:t>を</a:t>
            </a:r>
            <a:r>
              <a:rPr lang="ja-JP" altLang="en-US" sz="800" dirty="0">
                <a:latin typeface="游ゴシック" panose="020B0400000000000000" pitchFamily="50" charset="-128"/>
                <a:ea typeface="游ゴシック" panose="020B0400000000000000" pitchFamily="50" charset="-128"/>
              </a:rPr>
              <a:t>搭載しました。このキッカーの性能を最大限に引き出すために、私たちはボールに対する威力を十分に伝えるための工夫を行いました。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特に重要だったのは、キック時にボールがしっかりと捕らえられるようにすることです。以前はボールをキャッチしても、キッカー機構とうまく噛み合わずシュートできないという課題がありました</a:t>
            </a:r>
            <a:r>
              <a:rPr lang="ja-JP" altLang="en-US" sz="900" dirty="0"/>
              <a:t>。</a:t>
            </a:r>
            <a:r>
              <a:rPr lang="ja-JP" altLang="en-US" sz="800" dirty="0">
                <a:latin typeface="游ゴシック" panose="020B0400000000000000" pitchFamily="50" charset="-128"/>
                <a:ea typeface="游ゴシック" panose="020B0400000000000000" pitchFamily="50" charset="-128"/>
              </a:rPr>
              <a:t>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を確実に捕えることができるようになりました。この設計変更は、キックの成功率を大きく向上させることを目指したもので、従来の捕捉力の問題を解決し、ロボットの精度を大幅に改善しました。ボール捕捉ゾーンの形状を最適化することで、キックの力がボールにしっかりと伝わり、より正確な角度でボールを飛ばすことが可能となり、全国大会では相手との僅差の試合でも優位に立つことができました。</a:t>
            </a: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1877437"/>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を実現しています。これらは</a:t>
            </a:r>
            <a:r>
              <a:rPr lang="en-US" altLang="ja-JP" sz="800" i="0" dirty="0">
                <a:solidFill>
                  <a:srgbClr val="000000"/>
                </a:solidFill>
                <a:effectLst/>
                <a:latin typeface="Noto Sans JP" panose="020B0200000000000000" pitchFamily="50" charset="-128"/>
                <a:ea typeface="Noto Sans JP" panose="020B0200000000000000" pitchFamily="50" charset="-128"/>
              </a:rPr>
              <a:t>4CH</a:t>
            </a:r>
            <a:r>
              <a:rPr lang="ja-JP" altLang="en-US" sz="800" i="0" dirty="0">
                <a:solidFill>
                  <a:srgbClr val="000000"/>
                </a:solidFill>
                <a:effectLst/>
                <a:latin typeface="Noto Sans JP" panose="020B0200000000000000" pitchFamily="50" charset="-128"/>
                <a:ea typeface="Noto Sans JP" panose="020B0200000000000000" pitchFamily="50" charset="-128"/>
              </a:rPr>
              <a:t>モーターコントローラー（</a:t>
            </a:r>
            <a:r>
              <a:rPr lang="en-US" altLang="ja-JP" sz="800" i="0" dirty="0">
                <a:solidFill>
                  <a:srgbClr val="000000"/>
                </a:solidFill>
                <a:effectLst/>
                <a:latin typeface="Noto Sans JP" panose="020B0200000000000000" pitchFamily="50" charset="-128"/>
                <a:ea typeface="Noto Sans JP" panose="020B0200000000000000" pitchFamily="50" charset="-128"/>
              </a:rPr>
              <a:t>DSR</a:t>
            </a:r>
            <a:r>
              <a:rPr lang="en-US" altLang="ja-JP" sz="800" dirty="0">
                <a:latin typeface="Noto Sans JP" panose="020B0200000000000000" pitchFamily="50" charset="-128"/>
                <a:ea typeface="Noto Sans JP" panose="020B0200000000000000" pitchFamily="50" charset="-128"/>
              </a:rPr>
              <a:t>1202</a:t>
            </a:r>
            <a:r>
              <a:rPr lang="ja-JP" altLang="en-US" sz="800" i="0" dirty="0">
                <a:solidFill>
                  <a:srgbClr val="000000"/>
                </a:solidFill>
                <a:effectLst/>
                <a:latin typeface="Noto Sans JP" panose="020B0200000000000000" pitchFamily="50" charset="-128"/>
                <a:ea typeface="Noto Sans JP" panose="020B0200000000000000" pitchFamily="50" charset="-128"/>
              </a:rPr>
              <a:t>）で制御しています。</a:t>
            </a:r>
            <a:r>
              <a:rPr lang="ja-JP" altLang="en-US" sz="800" i="0" dirty="0">
                <a:solidFill>
                  <a:srgbClr val="000000"/>
                </a:solidFill>
                <a:effectLst/>
                <a:latin typeface="游ゴシック" panose="020B0400000000000000" pitchFamily="50" charset="-128"/>
                <a:ea typeface="游ゴシック" panose="020B0400000000000000" pitchFamily="50" charset="-128"/>
              </a:rPr>
              <a:t>また</a:t>
            </a:r>
            <a:r>
              <a:rPr lang="ja-JP" altLang="en-US" sz="800" dirty="0">
                <a:latin typeface="游ゴシック" panose="020B0400000000000000" pitchFamily="50" charset="-128"/>
                <a:ea typeface="游ゴシック" panose="020B0400000000000000" pitchFamily="50" charset="-128"/>
              </a:rPr>
              <a:t>、</a:t>
            </a:r>
            <a:r>
              <a:rPr lang="ja-JP" altLang="en-US" sz="800" b="1" dirty="0">
                <a:latin typeface="游ゴシック" panose="020B0400000000000000" pitchFamily="50" charset="-128"/>
                <a:ea typeface="游ゴシック" panose="020B0400000000000000" pitchFamily="50" charset="-128"/>
              </a:rPr>
              <a:t>ロボットの安定性と制御性を向上させるため、オムニホイールの構造にも改良を加えました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を維持できるようになりました。さらに、私たちのオムニホイールは前回よりも直径を大きくすることで、トルクを上げることができました。これに</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が可能となりました。またオムニホイールの内側は３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プリンターで製作した部品、外側はジェラルミンを組み合わせた構成になっています。これにより量産しやすく、壊れない設計にすることが可能になりました。</a:t>
            </a: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294708"/>
            <a:ext cx="5868411" cy="2369880"/>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ja-JP" altLang="en-US" sz="800" dirty="0">
                <a:latin typeface="游ゴシック" panose="020B0400000000000000" pitchFamily="50" charset="-128"/>
                <a:ea typeface="游ゴシック" panose="020B0400000000000000" pitchFamily="50" charset="-128"/>
              </a:rPr>
              <a:t>今シーズンのロボットには、</a:t>
            </a:r>
            <a:r>
              <a:rPr lang="ja-JP" altLang="en-US" sz="800" b="1" dirty="0">
                <a:latin typeface="游ゴシック" panose="020B0400000000000000" pitchFamily="50" charset="-128"/>
                <a:ea typeface="游ゴシック" panose="020B0400000000000000" pitchFamily="50" charset="-128"/>
              </a:rPr>
              <a:t>エンジェルラインセンサー（円形のラインセンサー）</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を活用した、より高度なライン検知システムが搭載されています。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まず、</a:t>
            </a:r>
            <a:r>
              <a:rPr lang="ja-JP" altLang="en-US" sz="800" b="1" dirty="0">
                <a:latin typeface="游ゴシック" panose="020B0400000000000000" pitchFamily="50" charset="-128"/>
                <a:ea typeface="游ゴシック" panose="020B0400000000000000" pitchFamily="50" charset="-128"/>
              </a:rPr>
              <a:t>ラインセンサー</a:t>
            </a:r>
            <a:r>
              <a:rPr lang="ja-JP" altLang="en-US" sz="800" dirty="0">
                <a:latin typeface="游ゴシック" panose="020B0400000000000000" pitchFamily="50" charset="-128"/>
                <a:ea typeface="游ゴシック" panose="020B0400000000000000" pitchFamily="50" charset="-128"/>
              </a:rPr>
              <a:t>には、前回よりも多くの</a:t>
            </a:r>
            <a:r>
              <a:rPr lang="en-US" altLang="ja-JP" sz="800"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を搭載しました。これにより、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ロボットの上下左右、広範囲にわたって白線を正確に検知することが可能となりました。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センサーの読み取りには</a:t>
            </a:r>
            <a:r>
              <a:rPr lang="en-US" altLang="ja-JP" sz="800" b="1" dirty="0" err="1">
                <a:latin typeface="游ゴシック" panose="020B0400000000000000" pitchFamily="50" charset="-128"/>
                <a:ea typeface="游ゴシック" panose="020B0400000000000000" pitchFamily="50" charset="-128"/>
              </a:rPr>
              <a:t>Seeduino</a:t>
            </a:r>
            <a:r>
              <a:rPr lang="en-US" altLang="ja-JP" sz="800" b="1"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を使用していますが、ポート数の制限があるため、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当初は搭載可能なセンサーの数に限りがありました。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そこで、</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を導入することで、搭載数の増加に成功しました。</a:t>
            </a:r>
          </a:p>
          <a:p>
            <a:pPr>
              <a:buNone/>
            </a:pPr>
            <a:r>
              <a:rPr lang="ja-JP" altLang="en-US" sz="800" dirty="0">
                <a:latin typeface="游ゴシック" panose="020B0400000000000000" pitchFamily="50" charset="-128"/>
                <a:ea typeface="游ゴシック" panose="020B0400000000000000" pitchFamily="50" charset="-128"/>
              </a:rPr>
              <a:t>このセンサーシステムは、特に</a:t>
            </a:r>
            <a:r>
              <a:rPr lang="ja-JP" altLang="en-US" sz="800" b="1" dirty="0">
                <a:latin typeface="游ゴシック" panose="020B0400000000000000" pitchFamily="50" charset="-128"/>
                <a:ea typeface="游ゴシック" panose="020B0400000000000000" pitchFamily="50" charset="-128"/>
              </a:rPr>
              <a:t>ゴールキーパー機</a:t>
            </a:r>
            <a:r>
              <a:rPr lang="ja-JP" altLang="en-US" sz="800" dirty="0">
                <a:latin typeface="游ゴシック" panose="020B0400000000000000" pitchFamily="50" charset="-128"/>
                <a:ea typeface="游ゴシック" panose="020B0400000000000000" pitchFamily="50" charset="-128"/>
              </a:rPr>
              <a:t>において効果を発揮しています。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白線上を正確に追跡することが可能となり、プレー中も常に安定した動作が保たれます。</a:t>
            </a:r>
          </a:p>
          <a:p>
            <a:pPr>
              <a:buNone/>
            </a:pPr>
            <a:r>
              <a:rPr lang="ja-JP" altLang="en-US" sz="800" dirty="0">
                <a:latin typeface="游ゴシック" panose="020B0400000000000000" pitchFamily="50" charset="-128"/>
                <a:ea typeface="游ゴシック" panose="020B0400000000000000" pitchFamily="50" charset="-128"/>
              </a:rPr>
              <a:t>エンジェルラインは、コースの</a:t>
            </a:r>
            <a:r>
              <a:rPr lang="ja-JP" altLang="en-US" sz="800" b="1" dirty="0">
                <a:latin typeface="游ゴシック" panose="020B0400000000000000" pitchFamily="50" charset="-128"/>
                <a:ea typeface="游ゴシック" panose="020B0400000000000000" pitchFamily="50" charset="-128"/>
              </a:rPr>
              <a:t>進行方向</a:t>
            </a:r>
            <a:r>
              <a:rPr lang="ja-JP" altLang="en-US" sz="800" dirty="0">
                <a:latin typeface="游ゴシック" panose="020B0400000000000000" pitchFamily="50" charset="-128"/>
                <a:ea typeface="游ゴシック" panose="020B0400000000000000" pitchFamily="50" charset="-128"/>
              </a:rPr>
              <a:t>を判断する重要な役割を果たしています。これを確実に検知することで、ロボットは常に正しい軌道を維持することができます。一方で、</a:t>
            </a: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は、ロボットがコースから逸脱しないよう補正するための基準として機能しており、走行中の微調整をリアルタイムで可能にしています。</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アタッカー機</a:t>
            </a:r>
            <a:r>
              <a:rPr lang="ja-JP" altLang="en-US" sz="800" dirty="0">
                <a:latin typeface="游ゴシック" panose="020B0400000000000000" pitchFamily="50" charset="-128"/>
                <a:ea typeface="游ゴシック" panose="020B0400000000000000" pitchFamily="50" charset="-128"/>
              </a:rPr>
              <a:t>ではセンサーの配置を見直すことで、ロボット下部に存在していた「反応しない死角」を削減することに成功しました。これにより、全体のライン検知精度がさらに向上し、動作の一貫性と正確性も高まりました。</a:t>
            </a:r>
          </a:p>
          <a:p>
            <a:r>
              <a:rPr lang="ja-JP" altLang="en-US" sz="800" dirty="0">
                <a:latin typeface="游ゴシック" panose="020B0400000000000000" pitchFamily="50" charset="-128"/>
                <a:ea typeface="游ゴシック" panose="020B0400000000000000" pitchFamily="50" charset="-128"/>
              </a:rPr>
              <a:t>加えて、これまで使用していた</a:t>
            </a:r>
            <a:r>
              <a:rPr lang="ja-JP" altLang="en-US" sz="800" b="1" dirty="0">
                <a:latin typeface="游ゴシック" panose="020B0400000000000000" pitchFamily="50" charset="-128"/>
                <a:ea typeface="游ゴシック" panose="020B0400000000000000" pitchFamily="50" charset="-128"/>
              </a:rPr>
              <a:t>光変調フォト</a:t>
            </a:r>
            <a:r>
              <a:rPr lang="en-US" altLang="ja-JP" sz="800" b="1" dirty="0">
                <a:latin typeface="游ゴシック" panose="020B0400000000000000" pitchFamily="50" charset="-128"/>
                <a:ea typeface="游ゴシック" panose="020B0400000000000000" pitchFamily="50" charset="-128"/>
              </a:rPr>
              <a:t>IC</a:t>
            </a:r>
            <a:r>
              <a:rPr lang="ja-JP" altLang="en-US" sz="800" dirty="0">
                <a:latin typeface="游ゴシック" panose="020B0400000000000000" pitchFamily="50" charset="-128"/>
                <a:ea typeface="游ゴシック" panose="020B0400000000000000" pitchFamily="50" charset="-128"/>
              </a:rPr>
              <a:t>を、今シーズンからは</a:t>
            </a:r>
            <a:r>
              <a:rPr lang="ja-JP" altLang="en-US" sz="800" b="1" dirty="0">
                <a:latin typeface="游ゴシック" panose="020B0400000000000000" pitchFamily="50" charset="-128"/>
                <a:ea typeface="游ゴシック" panose="020B0400000000000000" pitchFamily="50" charset="-128"/>
              </a:rPr>
              <a:t>フォトトランジスター</a:t>
            </a:r>
            <a:r>
              <a:rPr lang="ja-JP" altLang="en-US" sz="800" dirty="0">
                <a:latin typeface="游ゴシック" panose="020B0400000000000000" pitchFamily="50" charset="-128"/>
                <a:ea typeface="游ゴシック" panose="020B0400000000000000" pitchFamily="50" charset="-128"/>
              </a:rPr>
              <a:t>に切り替えることで、性能を維持しつつ</a:t>
            </a:r>
            <a:r>
              <a:rPr lang="ja-JP" altLang="en-US" sz="800" b="1" dirty="0">
                <a:latin typeface="游ゴシック" panose="020B0400000000000000" pitchFamily="50" charset="-128"/>
                <a:ea typeface="游ゴシック" panose="020B0400000000000000" pitchFamily="50" charset="-128"/>
              </a:rPr>
              <a:t>大幅なコスト削減</a:t>
            </a:r>
            <a:r>
              <a:rPr lang="ja-JP" altLang="en-US" sz="800" dirty="0">
                <a:latin typeface="游ゴシック" panose="020B0400000000000000" pitchFamily="50" charset="-128"/>
                <a:ea typeface="游ゴシック" panose="020B0400000000000000" pitchFamily="50" charset="-128"/>
              </a:rPr>
              <a:t>も実現しています。</a:t>
            </a: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ja-JP" altLang="en-US" sz="800" dirty="0">
                <a:latin typeface="游ゴシック" panose="020B0400000000000000" pitchFamily="50" charset="-128"/>
                <a:ea typeface="游ゴシック" panose="020B0400000000000000" pitchFamily="50" charset="-128"/>
              </a:rPr>
              <a:t>メインボードには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UART×7</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豊富なピン数を備えています。メイン基板の設計では、</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ケーブルの本数を削減するために</a:t>
            </a:r>
            <a:r>
              <a:rPr lang="ja-JP" altLang="en-US" sz="800" b="1" dirty="0">
                <a:latin typeface="游ゴシック" panose="020B0400000000000000" pitchFamily="50" charset="-128"/>
                <a:ea typeface="游ゴシック" panose="020B0400000000000000" pitchFamily="50" charset="-128"/>
              </a:rPr>
              <a:t>フラットケーブル</a:t>
            </a:r>
            <a:r>
              <a:rPr lang="ja-JP" altLang="en-US" sz="800" dirty="0">
                <a:latin typeface="游ゴシック" panose="020B0400000000000000" pitchFamily="50" charset="-128"/>
                <a:ea typeface="游ゴシック" panose="020B0400000000000000" pitchFamily="50" charset="-128"/>
              </a:rPr>
              <a:t>を使用しています。</a:t>
            </a:r>
          </a:p>
          <a:p>
            <a:pPr>
              <a:buNone/>
            </a:pPr>
            <a:r>
              <a:rPr lang="ja-JP" altLang="en-US" sz="800" dirty="0">
                <a:latin typeface="游ゴシック" panose="020B0400000000000000" pitchFamily="50" charset="-128"/>
                <a:ea typeface="游ゴシック" panose="020B0400000000000000" pitchFamily="50" charset="-128"/>
              </a:rPr>
              <a:t>また、</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信号の安定性とロボット全体の動作信頼性を高めています。</a:t>
            </a:r>
          </a:p>
          <a:p>
            <a:pPr>
              <a:buNone/>
            </a:pPr>
            <a:r>
              <a:rPr lang="ja-JP" altLang="en-US" sz="800" dirty="0">
                <a:latin typeface="游ゴシック" panose="020B0400000000000000" pitchFamily="50" charset="-128"/>
                <a:ea typeface="游ゴシック" panose="020B0400000000000000" pitchFamily="50" charset="-128"/>
              </a:rPr>
              <a:t>基板上には</a:t>
            </a:r>
            <a:r>
              <a:rPr lang="ja-JP" altLang="en-US" sz="800" b="1" dirty="0">
                <a:latin typeface="游ゴシック" panose="020B0400000000000000" pitchFamily="50" charset="-128"/>
                <a:ea typeface="游ゴシック" panose="020B0400000000000000" pitchFamily="50" charset="-128"/>
              </a:rPr>
              <a:t>通電状態を目視で確認できる</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人為的なミスの防止にも配慮しています。</a:t>
            </a:r>
            <a:r>
              <a:rPr lang="ja-JP" altLang="en-US" sz="800" b="1" dirty="0">
                <a:latin typeface="游ゴシック" panose="020B0400000000000000" pitchFamily="50" charset="-128"/>
                <a:ea typeface="游ゴシック" panose="020B0400000000000000" pitchFamily="50" charset="-128"/>
              </a:rPr>
              <a:t>接続箇所を明記</a:t>
            </a:r>
            <a:r>
              <a:rPr lang="ja-JP" altLang="en-US" sz="800" dirty="0">
                <a:latin typeface="游ゴシック" panose="020B0400000000000000" pitchFamily="50" charset="-128"/>
                <a:ea typeface="游ゴシック" panose="020B0400000000000000" pitchFamily="50" charset="-128"/>
              </a:rPr>
              <a:t>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私たちのロボットには、</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種類のジャイロセンサーを搭載</a:t>
            </a:r>
            <a:r>
              <a:rPr lang="ja-JP" altLang="en-US" sz="800" dirty="0">
                <a:latin typeface="游ゴシック" panose="020B0400000000000000" pitchFamily="50" charset="-128"/>
                <a:ea typeface="游ゴシック" panose="020B0400000000000000" pitchFamily="50" charset="-128"/>
              </a:rPr>
              <a:t>しています。</a:t>
            </a:r>
            <a:br>
              <a:rPr lang="ja-JP" altLang="en-US" sz="800" dirty="0">
                <a:latin typeface="游ゴシック" panose="020B0400000000000000" pitchFamily="50" charset="-128"/>
                <a:ea typeface="游ゴシック" panose="020B0400000000000000" pitchFamily="50" charset="-128"/>
              </a:rPr>
            </a:br>
            <a:r>
              <a:rPr lang="ja-JP" altLang="en-US" sz="800" dirty="0">
                <a:latin typeface="游ゴシック" panose="020B0400000000000000" pitchFamily="50" charset="-128"/>
                <a:ea typeface="游ゴシック" panose="020B0400000000000000" pitchFamily="50" charset="-128"/>
              </a:rPr>
              <a:t>これは、</a:t>
            </a:r>
            <a:r>
              <a:rPr lang="ja-JP" altLang="en-US" sz="800" b="1" dirty="0">
                <a:latin typeface="游ゴシック" panose="020B0400000000000000" pitchFamily="50" charset="-128"/>
                <a:ea typeface="游ゴシック" panose="020B0400000000000000" pitchFamily="50" charset="-128"/>
              </a:rPr>
              <a:t>片方のセンサーが故障した際に、瞬時にもう一方へ切り替えられるようにするため</a:t>
            </a:r>
            <a:r>
              <a:rPr lang="ja-JP" altLang="en-US" sz="800" dirty="0">
                <a:latin typeface="游ゴシック" panose="020B0400000000000000" pitchFamily="50" charset="-128"/>
                <a:ea typeface="游ゴシック" panose="020B0400000000000000" pitchFamily="50" charset="-128"/>
              </a:rPr>
              <a:t>です。このバックアップ設計により、競技中にセンサーが異常を起こした場合でも安定した動作を維持することができます。</a:t>
            </a: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以前は</a:t>
            </a:r>
            <a:r>
              <a:rPr lang="ja-JP" altLang="en-US" sz="800" b="1" dirty="0">
                <a:latin typeface="游ゴシック" panose="020B0400000000000000" pitchFamily="50" charset="-128"/>
                <a:ea typeface="游ゴシック" panose="020B0400000000000000" pitchFamily="50" charset="-128"/>
              </a:rPr>
              <a:t>電源基板とキッカー基板を別々に製作</a:t>
            </a:r>
            <a:r>
              <a:rPr lang="ja-JP" altLang="en-US" sz="800" dirty="0">
                <a:latin typeface="游ゴシック" panose="020B0400000000000000" pitchFamily="50" charset="-128"/>
                <a:ea typeface="游ゴシック" panose="020B0400000000000000" pitchFamily="50" charset="-128"/>
              </a:rPr>
              <a:t>していましたが、今シーズンからはこれらを</a:t>
            </a:r>
            <a:r>
              <a:rPr lang="ja-JP" altLang="en-US" sz="800" b="1" dirty="0">
                <a:latin typeface="游ゴシック" panose="020B0400000000000000" pitchFamily="50" charset="-128"/>
                <a:ea typeface="游ゴシック" panose="020B0400000000000000" pitchFamily="50" charset="-128"/>
              </a:rPr>
              <a:t>一体化</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スペースの節約と配線の簡略化</a:t>
            </a:r>
            <a:r>
              <a:rPr lang="ja-JP" altLang="en-US" sz="800" dirty="0">
                <a:latin typeface="游ゴシック" panose="020B0400000000000000" pitchFamily="50" charset="-128"/>
                <a:ea typeface="游ゴシック" panose="020B0400000000000000" pitchFamily="50" charset="-128"/>
              </a:rPr>
              <a:t>を実現しました。これにより、</a:t>
            </a:r>
            <a:r>
              <a:rPr lang="ja-JP" altLang="en-US" sz="800" b="1" dirty="0">
                <a:latin typeface="游ゴシック" panose="020B0400000000000000" pitchFamily="50" charset="-128"/>
                <a:ea typeface="游ゴシック" panose="020B0400000000000000" pitchFamily="50" charset="-128"/>
              </a:rPr>
              <a:t>ロボット内部の構造がよりコンパクト</a:t>
            </a:r>
            <a:r>
              <a:rPr lang="ja-JP" altLang="en-US" sz="800" dirty="0">
                <a:latin typeface="游ゴシック" panose="020B0400000000000000" pitchFamily="50" charset="-128"/>
                <a:ea typeface="游ゴシック" panose="020B0400000000000000" pitchFamily="50" charset="-128"/>
              </a:rPr>
              <a:t>になり、</a:t>
            </a:r>
            <a:r>
              <a:rPr lang="ja-JP" altLang="en-US" sz="800" b="1" dirty="0">
                <a:latin typeface="游ゴシック" panose="020B0400000000000000" pitchFamily="50" charset="-128"/>
                <a:ea typeface="游ゴシック" panose="020B0400000000000000" pitchFamily="50" charset="-128"/>
              </a:rPr>
              <a:t>組み立てや部品交換の効率も大幅に向上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電源基板には</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を採用し、各モジュールへ安定した電力を供給できるように設計しています。これにより、</a:t>
            </a:r>
            <a:r>
              <a:rPr lang="ja-JP" altLang="en-US" sz="800" b="1" dirty="0">
                <a:latin typeface="游ゴシック" panose="020B0400000000000000" pitchFamily="50" charset="-128"/>
                <a:ea typeface="游ゴシック" panose="020B0400000000000000" pitchFamily="50" charset="-128"/>
              </a:rPr>
              <a:t>動作中の電圧変動を最小限に抑え、システム全体の安定性が向上</a:t>
            </a:r>
            <a:r>
              <a:rPr lang="ja-JP" altLang="en-US" sz="800" dirty="0">
                <a:latin typeface="游ゴシック" panose="020B0400000000000000" pitchFamily="50" charset="-128"/>
                <a:ea typeface="游ゴシック" panose="020B0400000000000000" pitchFamily="50" charset="-128"/>
              </a:rPr>
              <a:t>しています。</a:t>
            </a:r>
          </a:p>
          <a:p>
            <a:r>
              <a:rPr lang="ja-JP" altLang="en-US" sz="800" dirty="0">
                <a:latin typeface="游ゴシック" panose="020B0400000000000000" pitchFamily="50" charset="-128"/>
                <a:ea typeface="游ゴシック" panose="020B0400000000000000" pitchFamily="50" charset="-128"/>
              </a:rPr>
              <a:t>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を組み込んでおり、高電圧（</a:t>
            </a:r>
            <a:r>
              <a:rPr lang="en-US" altLang="ja-JP" sz="800" dirty="0">
                <a:latin typeface="游ゴシック" panose="020B0400000000000000" pitchFamily="50" charset="-128"/>
                <a:ea typeface="游ゴシック" panose="020B0400000000000000" pitchFamily="50" charset="-128"/>
              </a:rPr>
              <a:t>48V</a:t>
            </a:r>
            <a:r>
              <a:rPr lang="ja-JP" altLang="en-US" sz="800" dirty="0">
                <a:latin typeface="游ゴシック" panose="020B0400000000000000" pitchFamily="50" charset="-128"/>
                <a:ea typeface="游ゴシック" panose="020B0400000000000000" pitchFamily="50" charset="-128"/>
              </a:rPr>
              <a:t>）を安定して出力できる設計となっています。</a:t>
            </a: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sp>
        <p:nvSpPr>
          <p:cNvPr id="167" name="テキスト ボックス 166">
            <a:extLst>
              <a:ext uri="{FF2B5EF4-FFF2-40B4-BE49-F238E27FC236}">
                <a16:creationId xmlns:a16="http://schemas.microsoft.com/office/drawing/2014/main" id="{7A9BBB74-5916-3D2F-4177-D66FFAE22592}"/>
              </a:ext>
            </a:extLst>
          </p:cNvPr>
          <p:cNvSpPr txBox="1"/>
          <p:nvPr/>
        </p:nvSpPr>
        <p:spPr>
          <a:xfrm>
            <a:off x="10893100" y="15925485"/>
            <a:ext cx="960020"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配線を曲線</a:t>
            </a:r>
          </a:p>
        </p:txBody>
      </p:sp>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4" name="テキスト ボックス 1152">
            <a:extLst>
              <a:ext uri="{FF2B5EF4-FFF2-40B4-BE49-F238E27FC236}">
                <a16:creationId xmlns:a16="http://schemas.microsoft.com/office/drawing/2014/main" id="{C1776DAC-E0E8-7E08-B2E6-9FCFD5705191}"/>
              </a:ext>
            </a:extLst>
          </p:cNvPr>
          <p:cNvSpPr txBox="1"/>
          <p:nvPr/>
        </p:nvSpPr>
        <p:spPr>
          <a:xfrm>
            <a:off x="13146197"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旧捕捉ゾーン</a:t>
            </a:r>
          </a:p>
        </p:txBody>
      </p:sp>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ja-JP" altLang="en-US" sz="800" dirty="0">
                <a:latin typeface="游ゴシック" panose="020B0400000000000000" pitchFamily="50" charset="-128"/>
                <a:ea typeface="游ゴシック" panose="020B0400000000000000" pitchFamily="50" charset="-128"/>
              </a:rPr>
              <a:t>私たちのロボットの土台となるフレームは、ジュラルミン（アルミ合金）を用いて製作しています。ジェラルミンは、航空機などにも使用されるほど強度が高く、非常に軽量な金属材料です。その特性を活かすことで、</a:t>
            </a:r>
            <a:r>
              <a:rPr lang="ja-JP" altLang="en-US" sz="800" b="1" dirty="0">
                <a:latin typeface="游ゴシック" panose="020B0400000000000000" pitchFamily="50" charset="-128"/>
                <a:ea typeface="游ゴシック" panose="020B0400000000000000" pitchFamily="50" charset="-128"/>
              </a:rPr>
              <a:t>頑丈さと軽さを両立</a:t>
            </a:r>
            <a:r>
              <a:rPr lang="ja-JP" altLang="en-US" sz="800" dirty="0">
                <a:latin typeface="游ゴシック" panose="020B0400000000000000" pitchFamily="50" charset="-128"/>
                <a:ea typeface="游ゴシック" panose="020B0400000000000000" pitchFamily="50" charset="-128"/>
              </a:rPr>
              <a:t>した設計が可能になりました。また、私たちはフレームの</a:t>
            </a:r>
            <a:r>
              <a:rPr lang="ja-JP" altLang="en-US" sz="800" b="1" dirty="0">
                <a:latin typeface="游ゴシック" panose="020B0400000000000000" pitchFamily="50" charset="-128"/>
                <a:ea typeface="游ゴシック" panose="020B0400000000000000" pitchFamily="50" charset="-128"/>
              </a:rPr>
              <a:t>軽量化にも徹底的にこだわっています</a:t>
            </a:r>
            <a:r>
              <a:rPr lang="ja-JP" altLang="en-US" sz="800" dirty="0">
                <a:latin typeface="游ゴシック" panose="020B0400000000000000" pitchFamily="50" charset="-128"/>
                <a:ea typeface="游ゴシック" panose="020B0400000000000000" pitchFamily="50" charset="-128"/>
              </a:rPr>
              <a:t>。必要な強度を維持しながら、不要な部分には肉抜き加工を行うことで、</a:t>
            </a:r>
            <a:r>
              <a:rPr lang="ja-JP" altLang="en-US" sz="800" b="1" dirty="0">
                <a:latin typeface="游ゴシック" panose="020B0400000000000000" pitchFamily="50" charset="-128"/>
                <a:ea typeface="游ゴシック" panose="020B0400000000000000" pitchFamily="50" charset="-128"/>
              </a:rPr>
              <a:t>重量を削減しながらも強度を保つ</a:t>
            </a:r>
            <a:r>
              <a:rPr lang="ja-JP" altLang="en-US" sz="800" dirty="0">
                <a:latin typeface="游ゴシック" panose="020B0400000000000000" pitchFamily="50" charset="-128"/>
                <a:ea typeface="游ゴシック" panose="020B0400000000000000" pitchFamily="50" charset="-128"/>
              </a:rPr>
              <a:t>構造を実現しました。</a:t>
            </a:r>
          </a:p>
          <a:p>
            <a:r>
              <a:rPr lang="ja-JP" altLang="en-US" sz="800" dirty="0">
                <a:latin typeface="游ゴシック" panose="020B0400000000000000" pitchFamily="50" charset="-128"/>
                <a:ea typeface="游ゴシック" panose="020B0400000000000000" pitchFamily="50" charset="-128"/>
              </a:rPr>
              <a:t>フレームの設計には</a:t>
            </a:r>
            <a:r>
              <a:rPr lang="en-US" altLang="ja-JP" sz="800" b="1" dirty="0">
                <a:latin typeface="游ゴシック" panose="020B0400000000000000" pitchFamily="50" charset="-128"/>
                <a:ea typeface="游ゴシック" panose="020B0400000000000000" pitchFamily="50" charset="-128"/>
              </a:rPr>
              <a:t>Fusion 360</a:t>
            </a:r>
            <a:r>
              <a:rPr lang="ja-JP" altLang="en-US" sz="800" dirty="0">
                <a:latin typeface="游ゴシック" panose="020B0400000000000000" pitchFamily="50" charset="-128"/>
                <a:ea typeface="游ゴシック" panose="020B0400000000000000" pitchFamily="50" charset="-128"/>
              </a:rPr>
              <a:t>を使用し、</a:t>
            </a:r>
            <a:r>
              <a:rPr lang="ja-JP" altLang="en-US" sz="800" b="1" dirty="0">
                <a:latin typeface="游ゴシック" panose="020B0400000000000000" pitchFamily="50" charset="-128"/>
                <a:ea typeface="游ゴシック" panose="020B0400000000000000" pitchFamily="50" charset="-128"/>
              </a:rPr>
              <a:t>部活内にある</a:t>
            </a:r>
            <a:r>
              <a:rPr lang="en-US" altLang="ja-JP" sz="800" b="1" dirty="0">
                <a:latin typeface="游ゴシック" panose="020B0400000000000000" pitchFamily="50" charset="-128"/>
                <a:ea typeface="游ゴシック" panose="020B0400000000000000" pitchFamily="50" charset="-128"/>
              </a:rPr>
              <a:t>CNC</a:t>
            </a:r>
            <a:r>
              <a:rPr lang="ja-JP" altLang="en-US" sz="800" b="1" dirty="0">
                <a:latin typeface="游ゴシック" panose="020B0400000000000000" pitchFamily="50" charset="-128"/>
                <a:ea typeface="游ゴシック" panose="020B0400000000000000" pitchFamily="50" charset="-128"/>
              </a:rPr>
              <a:t>加工機</a:t>
            </a:r>
            <a:r>
              <a:rPr lang="ja-JP" altLang="en-US" sz="800" dirty="0">
                <a:latin typeface="游ゴシック" panose="020B0400000000000000" pitchFamily="50" charset="-128"/>
                <a:ea typeface="游ゴシック" panose="020B0400000000000000" pitchFamily="50" charset="-128"/>
              </a:rPr>
              <a:t>で実際に切削を行っています。これにより、設計と試作を短いサイクルで繰り返すことができ、最適なフレーム構造に仕上げることができました。</a:t>
            </a: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742648"/>
            <a:ext cx="1673235" cy="1288244"/>
          </a:xfrm>
          <a:prstGeom prst="rect">
            <a:avLst/>
          </a:prstGeom>
          <a:ln>
            <a:solidFill>
              <a:schemeClr val="tx1"/>
            </a:solidFill>
          </a:ln>
        </p:spPr>
      </p:pic>
      <p:sp>
        <p:nvSpPr>
          <p:cNvPr id="2242" name="テキスト ボックス 2241">
            <a:extLst>
              <a:ext uri="{FF2B5EF4-FFF2-40B4-BE49-F238E27FC236}">
                <a16:creationId xmlns:a16="http://schemas.microsoft.com/office/drawing/2014/main" id="{32D9E509-4F76-51BB-DE6B-719A4BAE7FE1}"/>
              </a:ext>
            </a:extLst>
          </p:cNvPr>
          <p:cNvSpPr txBox="1"/>
          <p:nvPr/>
        </p:nvSpPr>
        <p:spPr>
          <a:xfrm>
            <a:off x="7391546" y="10482921"/>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2244" name="Picture 20">
            <a:extLst>
              <a:ext uri="{FF2B5EF4-FFF2-40B4-BE49-F238E27FC236}">
                <a16:creationId xmlns:a16="http://schemas.microsoft.com/office/drawing/2014/main" id="{083FCE02-30D6-19D3-A316-C26A508D07DE}"/>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4975" y="8335884"/>
            <a:ext cx="5593332" cy="6307873"/>
          </a:xfrm>
          <a:prstGeom prst="rect">
            <a:avLst/>
          </a:prstGeom>
          <a:noFill/>
          <a:extLst>
            <a:ext uri="{909E8E84-426E-40DD-AFC4-6F175D3DCCD1}">
              <a14:hiddenFill xmlns:a14="http://schemas.microsoft.com/office/drawing/2010/main">
                <a:solidFill>
                  <a:srgbClr val="FFFFFF"/>
                </a:solidFill>
              </a14:hiddenFill>
            </a:ext>
          </a:extLst>
        </p:spPr>
      </p:pic>
      <p:grpSp>
        <p:nvGrpSpPr>
          <p:cNvPr id="2245" name="グループ化 2244">
            <a:extLst>
              <a:ext uri="{FF2B5EF4-FFF2-40B4-BE49-F238E27FC236}">
                <a16:creationId xmlns:a16="http://schemas.microsoft.com/office/drawing/2014/main" id="{090DF3DC-D6BA-0168-85D3-DE634B01B091}"/>
              </a:ext>
            </a:extLst>
          </p:cNvPr>
          <p:cNvGrpSpPr/>
          <p:nvPr/>
        </p:nvGrpSpPr>
        <p:grpSpPr>
          <a:xfrm>
            <a:off x="70329" y="8951981"/>
            <a:ext cx="5937309" cy="5409983"/>
            <a:chOff x="11161337" y="4306487"/>
            <a:chExt cx="5713816" cy="5292419"/>
          </a:xfrm>
        </p:grpSpPr>
        <p:cxnSp>
          <p:nvCxnSpPr>
            <p:cNvPr id="2246" name="直線コネクタ 2245">
              <a:extLst>
                <a:ext uri="{FF2B5EF4-FFF2-40B4-BE49-F238E27FC236}">
                  <a16:creationId xmlns:a16="http://schemas.microsoft.com/office/drawing/2014/main" id="{5A51B10B-492E-1346-5506-CF2CD0A1F498}"/>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2247" name="グループ化 2246">
              <a:extLst>
                <a:ext uri="{FF2B5EF4-FFF2-40B4-BE49-F238E27FC236}">
                  <a16:creationId xmlns:a16="http://schemas.microsoft.com/office/drawing/2014/main" id="{3085242B-E405-7EDF-73D7-8FEF231A8C76}"/>
                </a:ext>
              </a:extLst>
            </p:cNvPr>
            <p:cNvGrpSpPr/>
            <p:nvPr/>
          </p:nvGrpSpPr>
          <p:grpSpPr>
            <a:xfrm>
              <a:off x="13245283" y="4527549"/>
              <a:ext cx="604424" cy="1150794"/>
              <a:chOff x="13245283" y="4727701"/>
              <a:chExt cx="604424" cy="1150794"/>
            </a:xfrm>
          </p:grpSpPr>
          <p:cxnSp>
            <p:nvCxnSpPr>
              <p:cNvPr id="192" name="直線コネクタ 191">
                <a:extLst>
                  <a:ext uri="{FF2B5EF4-FFF2-40B4-BE49-F238E27FC236}">
                    <a16:creationId xmlns:a16="http://schemas.microsoft.com/office/drawing/2014/main" id="{33C86F62-8282-73E4-E16C-8B4AB2DE6DB2}"/>
                  </a:ext>
                </a:extLst>
              </p:cNvPr>
              <p:cNvCxnSpPr>
                <a:cxnSpLocks/>
              </p:cNvCxnSpPr>
              <p:nvPr/>
            </p:nvCxnSpPr>
            <p:spPr>
              <a:xfrm>
                <a:off x="13470130" y="4926917"/>
                <a:ext cx="379577" cy="95157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93" name="楕円 192">
                <a:extLst>
                  <a:ext uri="{FF2B5EF4-FFF2-40B4-BE49-F238E27FC236}">
                    <a16:creationId xmlns:a16="http://schemas.microsoft.com/office/drawing/2014/main" id="{77840B07-B742-493A-D0F4-428EF8B4B9ED}"/>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2248" name="グループ化 2247">
              <a:extLst>
                <a:ext uri="{FF2B5EF4-FFF2-40B4-BE49-F238E27FC236}">
                  <a16:creationId xmlns:a16="http://schemas.microsoft.com/office/drawing/2014/main" id="{CF1758EB-EC47-EBC5-23EA-7A4709217F53}"/>
                </a:ext>
              </a:extLst>
            </p:cNvPr>
            <p:cNvGrpSpPr/>
            <p:nvPr/>
          </p:nvGrpSpPr>
          <p:grpSpPr>
            <a:xfrm>
              <a:off x="14446139" y="5035121"/>
              <a:ext cx="744083" cy="1170000"/>
              <a:chOff x="12787882" y="4812048"/>
              <a:chExt cx="744083" cy="1170000"/>
            </a:xfrm>
          </p:grpSpPr>
          <p:cxnSp>
            <p:nvCxnSpPr>
              <p:cNvPr id="190" name="直線コネクタ 189">
                <a:extLst>
                  <a:ext uri="{FF2B5EF4-FFF2-40B4-BE49-F238E27FC236}">
                    <a16:creationId xmlns:a16="http://schemas.microsoft.com/office/drawing/2014/main" id="{40B136F0-5654-3DC5-FE50-DFBFF489A78A}"/>
                  </a:ext>
                </a:extLst>
              </p:cNvPr>
              <p:cNvCxnSpPr>
                <a:cxnSpLocks/>
              </p:cNvCxnSpPr>
              <p:nvPr/>
            </p:nvCxnSpPr>
            <p:spPr>
              <a:xfrm flipH="1">
                <a:off x="12787882" y="4981575"/>
                <a:ext cx="613720" cy="10004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91" name="楕円 190">
                <a:extLst>
                  <a:ext uri="{FF2B5EF4-FFF2-40B4-BE49-F238E27FC236}">
                    <a16:creationId xmlns:a16="http://schemas.microsoft.com/office/drawing/2014/main" id="{584B708D-A0DB-900E-5CAF-7405F7244DFA}"/>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249" name="グループ化 2248">
              <a:extLst>
                <a:ext uri="{FF2B5EF4-FFF2-40B4-BE49-F238E27FC236}">
                  <a16:creationId xmlns:a16="http://schemas.microsoft.com/office/drawing/2014/main" id="{AD3C8C44-94F6-2DF0-DCEB-2B4952985543}"/>
                </a:ext>
              </a:extLst>
            </p:cNvPr>
            <p:cNvGrpSpPr/>
            <p:nvPr/>
          </p:nvGrpSpPr>
          <p:grpSpPr>
            <a:xfrm>
              <a:off x="15006968" y="5527355"/>
              <a:ext cx="938076" cy="1626961"/>
              <a:chOff x="15006968" y="5727507"/>
              <a:chExt cx="938076" cy="1626961"/>
            </a:xfrm>
          </p:grpSpPr>
          <p:cxnSp>
            <p:nvCxnSpPr>
              <p:cNvPr id="188" name="直線コネクタ 187">
                <a:extLst>
                  <a:ext uri="{FF2B5EF4-FFF2-40B4-BE49-F238E27FC236}">
                    <a16:creationId xmlns:a16="http://schemas.microsoft.com/office/drawing/2014/main" id="{C0B05121-86F1-0112-0387-D196EC30780B}"/>
                  </a:ext>
                </a:extLst>
              </p:cNvPr>
              <p:cNvCxnSpPr>
                <a:cxnSpLocks/>
              </p:cNvCxnSpPr>
              <p:nvPr/>
            </p:nvCxnSpPr>
            <p:spPr>
              <a:xfrm flipH="1">
                <a:off x="15006968" y="5965234"/>
                <a:ext cx="733997" cy="138923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9" name="楕円 188">
                <a:extLst>
                  <a:ext uri="{FF2B5EF4-FFF2-40B4-BE49-F238E27FC236}">
                    <a16:creationId xmlns:a16="http://schemas.microsoft.com/office/drawing/2014/main" id="{8FC19224-97D5-0142-CA37-3F5FFCE5CC8C}"/>
                  </a:ext>
                </a:extLst>
              </p:cNvPr>
              <p:cNvSpPr/>
              <p:nvPr/>
            </p:nvSpPr>
            <p:spPr>
              <a:xfrm>
                <a:off x="15650696" y="57275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253" name="グループ化 2252">
              <a:extLst>
                <a:ext uri="{FF2B5EF4-FFF2-40B4-BE49-F238E27FC236}">
                  <a16:creationId xmlns:a16="http://schemas.microsoft.com/office/drawing/2014/main" id="{6476F2AC-028E-4281-1A78-A89B1AD27A4E}"/>
                </a:ext>
              </a:extLst>
            </p:cNvPr>
            <p:cNvGrpSpPr/>
            <p:nvPr/>
          </p:nvGrpSpPr>
          <p:grpSpPr>
            <a:xfrm>
              <a:off x="14843317" y="8953004"/>
              <a:ext cx="1107037" cy="645902"/>
              <a:chOff x="14843317" y="9153156"/>
              <a:chExt cx="1107037" cy="645902"/>
            </a:xfrm>
          </p:grpSpPr>
          <p:cxnSp>
            <p:nvCxnSpPr>
              <p:cNvPr id="185" name="直線コネクタ 184">
                <a:extLst>
                  <a:ext uri="{FF2B5EF4-FFF2-40B4-BE49-F238E27FC236}">
                    <a16:creationId xmlns:a16="http://schemas.microsoft.com/office/drawing/2014/main" id="{41D7E4B1-C502-6B52-9CAE-599B20BAA7C0}"/>
                  </a:ext>
                </a:extLst>
              </p:cNvPr>
              <p:cNvCxnSpPr>
                <a:cxnSpLocks/>
              </p:cNvCxnSpPr>
              <p:nvPr/>
            </p:nvCxnSpPr>
            <p:spPr>
              <a:xfrm flipH="1" flipV="1">
                <a:off x="15757859" y="9153156"/>
                <a:ext cx="21388" cy="52025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86" name="直線コネクタ 185">
                <a:extLst>
                  <a:ext uri="{FF2B5EF4-FFF2-40B4-BE49-F238E27FC236}">
                    <a16:creationId xmlns:a16="http://schemas.microsoft.com/office/drawing/2014/main" id="{E37A526B-7BFC-B415-9DD2-9AC7DEC6626F}"/>
                  </a:ext>
                </a:extLst>
              </p:cNvPr>
              <p:cNvCxnSpPr>
                <a:cxnSpLocks/>
              </p:cNvCxnSpPr>
              <p:nvPr/>
            </p:nvCxnSpPr>
            <p:spPr>
              <a:xfrm flipH="1" flipV="1">
                <a:off x="14843317" y="9253272"/>
                <a:ext cx="825016" cy="39992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7" name="楕円 186">
                <a:extLst>
                  <a:ext uri="{FF2B5EF4-FFF2-40B4-BE49-F238E27FC236}">
                    <a16:creationId xmlns:a16="http://schemas.microsoft.com/office/drawing/2014/main" id="{E744B35C-10E6-A29E-371F-CD272229431C}"/>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2254" name="グループ化 2253">
              <a:extLst>
                <a:ext uri="{FF2B5EF4-FFF2-40B4-BE49-F238E27FC236}">
                  <a16:creationId xmlns:a16="http://schemas.microsoft.com/office/drawing/2014/main" id="{0E08C64A-5047-8C8F-EFE0-EC71F87783F7}"/>
                </a:ext>
              </a:extLst>
            </p:cNvPr>
            <p:cNvGrpSpPr/>
            <p:nvPr/>
          </p:nvGrpSpPr>
          <p:grpSpPr>
            <a:xfrm>
              <a:off x="16054099" y="6106410"/>
              <a:ext cx="673882" cy="1308600"/>
              <a:chOff x="15735258" y="5949038"/>
              <a:chExt cx="673882" cy="1308600"/>
            </a:xfrm>
          </p:grpSpPr>
          <p:cxnSp>
            <p:nvCxnSpPr>
              <p:cNvPr id="183" name="直線コネクタ 182">
                <a:extLst>
                  <a:ext uri="{FF2B5EF4-FFF2-40B4-BE49-F238E27FC236}">
                    <a16:creationId xmlns:a16="http://schemas.microsoft.com/office/drawing/2014/main" id="{DC678932-C224-A70B-5B62-248FB3755AEE}"/>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4" name="楕円 183">
                <a:extLst>
                  <a:ext uri="{FF2B5EF4-FFF2-40B4-BE49-F238E27FC236}">
                    <a16:creationId xmlns:a16="http://schemas.microsoft.com/office/drawing/2014/main" id="{B4193A9F-457F-0F5B-8833-4C71D33B9F5F}"/>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2265" name="グループ化 2264">
              <a:extLst>
                <a:ext uri="{FF2B5EF4-FFF2-40B4-BE49-F238E27FC236}">
                  <a16:creationId xmlns:a16="http://schemas.microsoft.com/office/drawing/2014/main" id="{6D4A5524-4FE1-F544-334D-9D7FA72624BD}"/>
                </a:ext>
              </a:extLst>
            </p:cNvPr>
            <p:cNvGrpSpPr/>
            <p:nvPr/>
          </p:nvGrpSpPr>
          <p:grpSpPr>
            <a:xfrm>
              <a:off x="11649042" y="8045532"/>
              <a:ext cx="1361425" cy="813366"/>
              <a:chOff x="14275562" y="8078681"/>
              <a:chExt cx="1361425" cy="813366"/>
            </a:xfrm>
          </p:grpSpPr>
          <p:cxnSp>
            <p:nvCxnSpPr>
              <p:cNvPr id="181" name="直線コネクタ 180">
                <a:extLst>
                  <a:ext uri="{FF2B5EF4-FFF2-40B4-BE49-F238E27FC236}">
                    <a16:creationId xmlns:a16="http://schemas.microsoft.com/office/drawing/2014/main" id="{B6F255ED-3D5B-3CDB-F428-14523CB01B47}"/>
                  </a:ext>
                </a:extLst>
              </p:cNvPr>
              <p:cNvCxnSpPr>
                <a:cxnSpLocks/>
                <a:stCxn id="182" idx="6"/>
              </p:cNvCxnSpPr>
              <p:nvPr/>
            </p:nvCxnSpPr>
            <p:spPr>
              <a:xfrm flipV="1">
                <a:off x="14569910" y="8078681"/>
                <a:ext cx="1067077" cy="66619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2" name="楕円 181">
                <a:extLst>
                  <a:ext uri="{FF2B5EF4-FFF2-40B4-BE49-F238E27FC236}">
                    <a16:creationId xmlns:a16="http://schemas.microsoft.com/office/drawing/2014/main" id="{72B1245C-22C9-D308-E136-8C6680068667}"/>
                  </a:ext>
                </a:extLst>
              </p:cNvPr>
              <p:cNvSpPr/>
              <p:nvPr/>
            </p:nvSpPr>
            <p:spPr>
              <a:xfrm>
                <a:off x="14275562" y="859769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64" name="直線コネクタ 63">
              <a:extLst>
                <a:ext uri="{FF2B5EF4-FFF2-40B4-BE49-F238E27FC236}">
                  <a16:creationId xmlns:a16="http://schemas.microsoft.com/office/drawing/2014/main" id="{7963F8E1-7D68-A29F-1C4E-0A46019AE07B}"/>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66" name="グループ化 65">
              <a:extLst>
                <a:ext uri="{FF2B5EF4-FFF2-40B4-BE49-F238E27FC236}">
                  <a16:creationId xmlns:a16="http://schemas.microsoft.com/office/drawing/2014/main" id="{735EF0F6-4A93-73A9-D3C8-FFE08A888548}"/>
                </a:ext>
              </a:extLst>
            </p:cNvPr>
            <p:cNvGrpSpPr/>
            <p:nvPr/>
          </p:nvGrpSpPr>
          <p:grpSpPr>
            <a:xfrm>
              <a:off x="12175040" y="6390168"/>
              <a:ext cx="643950" cy="1170827"/>
              <a:chOff x="13329658" y="4862842"/>
              <a:chExt cx="643950" cy="1170827"/>
            </a:xfrm>
          </p:grpSpPr>
          <p:cxnSp>
            <p:nvCxnSpPr>
              <p:cNvPr id="179" name="直線コネクタ 178">
                <a:extLst>
                  <a:ext uri="{FF2B5EF4-FFF2-40B4-BE49-F238E27FC236}">
                    <a16:creationId xmlns:a16="http://schemas.microsoft.com/office/drawing/2014/main" id="{119EC7FB-CB76-6755-5D6F-DB77863BC644}"/>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0" name="楕円 179">
                <a:extLst>
                  <a:ext uri="{FF2B5EF4-FFF2-40B4-BE49-F238E27FC236}">
                    <a16:creationId xmlns:a16="http://schemas.microsoft.com/office/drawing/2014/main" id="{F40B16E4-AD6A-9397-0A87-F9474DBBA17B}"/>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67" name="楕円 66">
              <a:extLst>
                <a:ext uri="{FF2B5EF4-FFF2-40B4-BE49-F238E27FC236}">
                  <a16:creationId xmlns:a16="http://schemas.microsoft.com/office/drawing/2014/main" id="{8747F8E2-8890-4C75-98AD-DD9C73C0501F}"/>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68" name="グループ化 67">
              <a:extLst>
                <a:ext uri="{FF2B5EF4-FFF2-40B4-BE49-F238E27FC236}">
                  <a16:creationId xmlns:a16="http://schemas.microsoft.com/office/drawing/2014/main" id="{0EDD5ACD-6686-0676-A7FF-AE87B86CCD21}"/>
                </a:ext>
              </a:extLst>
            </p:cNvPr>
            <p:cNvGrpSpPr/>
            <p:nvPr/>
          </p:nvGrpSpPr>
          <p:grpSpPr>
            <a:xfrm>
              <a:off x="12899464" y="5099674"/>
              <a:ext cx="294348" cy="1815748"/>
              <a:chOff x="13237617" y="4812048"/>
              <a:chExt cx="294348" cy="1815748"/>
            </a:xfrm>
          </p:grpSpPr>
          <p:cxnSp>
            <p:nvCxnSpPr>
              <p:cNvPr id="71" name="直線コネクタ 70">
                <a:extLst>
                  <a:ext uri="{FF2B5EF4-FFF2-40B4-BE49-F238E27FC236}">
                    <a16:creationId xmlns:a16="http://schemas.microsoft.com/office/drawing/2014/main" id="{313F603E-B0B7-6858-BC95-D589EE31731A}"/>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0" name="楕円 129">
                <a:extLst>
                  <a:ext uri="{FF2B5EF4-FFF2-40B4-BE49-F238E27FC236}">
                    <a16:creationId xmlns:a16="http://schemas.microsoft.com/office/drawing/2014/main" id="{C0E964F4-BDFD-3D88-56F4-FAC83122D1DF}"/>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69" name="テキスト ボックス 68">
              <a:extLst>
                <a:ext uri="{FF2B5EF4-FFF2-40B4-BE49-F238E27FC236}">
                  <a16:creationId xmlns:a16="http://schemas.microsoft.com/office/drawing/2014/main" id="{E156305E-65B9-7165-67C3-D5973D27B357}"/>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8">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0159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38424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12313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9"/>
          <a:srcRect/>
          <a:stretch>
            <a:fillRect/>
          </a:stretch>
        </p:blipFill>
        <p:spPr>
          <a:xfrm>
            <a:off x="969785" y="16892612"/>
            <a:ext cx="707032" cy="510893"/>
          </a:xfrm>
          <a:prstGeom prst="rect">
            <a:avLst/>
          </a:prstGeom>
          <a:noFill/>
          <a:ln cap="flat">
            <a:noFill/>
          </a:ln>
        </p:spPr>
      </p:pic>
      <p:sp>
        <p:nvSpPr>
          <p:cNvPr id="42" name="正方形/長方形 252">
            <a:extLst>
              <a:ext uri="{FF2B5EF4-FFF2-40B4-BE49-F238E27FC236}">
                <a16:creationId xmlns:a16="http://schemas.microsoft.com/office/drawing/2014/main" id="{F059F406-6526-7B9B-4BBB-A9E254B4CEE2}"/>
              </a:ext>
            </a:extLst>
          </p:cNvPr>
          <p:cNvSpPr/>
          <p:nvPr/>
        </p:nvSpPr>
        <p:spPr>
          <a:xfrm>
            <a:off x="3276871" y="17606869"/>
            <a:ext cx="602470" cy="188942"/>
          </a:xfrm>
          <a:prstGeom prst="rect">
            <a:avLst/>
          </a:prstGeom>
          <a:solidFill>
            <a:srgbClr val="E8E8E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5" name="正方形/長方形 253">
            <a:extLst>
              <a:ext uri="{FF2B5EF4-FFF2-40B4-BE49-F238E27FC236}">
                <a16:creationId xmlns:a16="http://schemas.microsoft.com/office/drawing/2014/main" id="{5B7C3ED9-C2E3-54D6-D3E8-B58566AE9BA7}"/>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Arial Narrow Bold"/>
                <a:ea typeface="游ゴシック" pitchFamily="50"/>
              </a:rPr>
              <a:t>:Teensy 4.0</a:t>
            </a:r>
            <a:endParaRPr lang="en-US" sz="700" b="1" i="0" u="none" strike="noStrike" kern="1200" cap="none" spc="0" baseline="0">
              <a:solidFill>
                <a:srgbClr val="333333"/>
              </a:solidFill>
              <a:uFillTx/>
              <a:latin typeface="Arial Narrow Bold"/>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＞モータの制御や</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センサ処理に利用</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1200" cap="none" spc="0" baseline="0">
                <a:solidFill>
                  <a:srgbClr val="000000"/>
                </a:solidFill>
                <a:uFillTx/>
                <a:latin typeface="游ゴシック" pitchFamily="50"/>
                <a:ea typeface="游ゴシック" pitchFamily="50"/>
              </a:rPr>
              <a:t>　処理速度が速い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50"/>
          <a:srcRect t="24009" r="7915" b="27972"/>
          <a:stretch>
            <a:fillRect/>
          </a:stretch>
        </p:blipFill>
        <p:spPr>
          <a:xfrm rot="5400013">
            <a:off x="2641925" y="1764121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88562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1"/>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a:t>
            </a:r>
            <a:r>
              <a:rPr lang="en-US" sz="700" b="0" i="0" u="none" strike="noStrike" kern="1200" cap="none" spc="0" baseline="0">
                <a:solidFill>
                  <a:srgbClr val="000000"/>
                </a:solidFill>
                <a:uFillTx/>
                <a:latin typeface="游ゴシック" pitchFamily="50"/>
                <a:ea typeface="游ゴシック" pitchFamily="50"/>
              </a:rPr>
              <a:t>12v</a:t>
            </a:r>
            <a:r>
              <a:rPr lang="ja-JP" sz="700" b="0" i="0" u="none" strike="noStrike" kern="1200" cap="none" spc="0" baseline="0">
                <a:solidFill>
                  <a:srgbClr val="000000"/>
                </a:solidFill>
                <a:uFillTx/>
                <a:latin typeface="游ゴシック" pitchFamily="50"/>
                <a:ea typeface="游ゴシック" pitchFamily="50"/>
              </a:rPr>
              <a:t>駆動で安くて速く、</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a:t>
            </a:r>
            <a:r>
              <a:rPr lang="ja-JP" sz="700" b="1" i="0" u="none" strike="noStrike" kern="1200" cap="none" spc="0" baseline="0">
                <a:solidFill>
                  <a:srgbClr val="000000"/>
                </a:solidFill>
                <a:uFillTx/>
                <a:latin typeface="游ゴシック" pitchFamily="50"/>
                <a:ea typeface="游ゴシック" pitchFamily="50"/>
              </a:rPr>
              <a:t>繊細な動きが可能</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2"/>
          <a:srcRect l="34172" t="6534" r="44752" b="11160"/>
          <a:stretch>
            <a:fillRect/>
          </a:stretch>
        </p:blipFill>
        <p:spPr>
          <a:xfrm rot="153874">
            <a:off x="1196576" y="1932574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:AE-BNO055-BO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＞予備として</a:t>
            </a:r>
            <a:r>
              <a:rPr lang="en-US" sz="700" b="0" i="0" u="none" strike="noStrike" kern="1200" cap="none" spc="0" baseline="0">
                <a:solidFill>
                  <a:srgbClr val="000000"/>
                </a:solidFill>
                <a:uFillTx/>
                <a:latin typeface="游ゴシック" pitchFamily="50"/>
                <a:ea typeface="游ゴシック" pitchFamily="50"/>
              </a:rPr>
              <a:t>L3GD20H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と交換可能な基板作成</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3"/>
          <a:srcRect l="16100" t="6315" r="13231" b="6493"/>
          <a:stretch>
            <a:fillRect/>
          </a:stretch>
        </p:blipFill>
        <p:spPr>
          <a:xfrm>
            <a:off x="1062505" y="1849131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4"/>
          <a:stretch>
            <a:fillRect/>
          </a:stretch>
        </p:blipFill>
        <p:spPr>
          <a:xfrm rot="19461222">
            <a:off x="2427842" y="1902004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5"/>
          <a:srcRect l="35446" t="6000" r="33153" b="61181"/>
          <a:stretch>
            <a:fillRect/>
          </a:stretch>
        </p:blipFill>
        <p:spPr>
          <a:xfrm>
            <a:off x="2527831" y="196880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6"/>
          <a:srcRect l="18438" t="31705" r="20482" b="39006"/>
          <a:stretch>
            <a:fillRect/>
          </a:stretch>
        </p:blipFill>
        <p:spPr>
          <a:xfrm>
            <a:off x="2941195" y="1694623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7"/>
          <a:stretch>
            <a:fillRect/>
          </a:stretch>
        </p:blipFill>
        <p:spPr>
          <a:xfrm rot="16200004">
            <a:off x="4606624" y="1757070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8"/>
          <a:stretch>
            <a:fillRect/>
          </a:stretch>
        </p:blipFill>
        <p:spPr>
          <a:xfrm>
            <a:off x="2437873" y="1841311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596070"/>
            <a:ext cx="315175" cy="2000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9"/>
          <a:srcRect l="21071" t="13052" r="22784" b="9985"/>
          <a:stretch>
            <a:fillRect/>
          </a:stretch>
        </p:blipFill>
        <p:spPr>
          <a:xfrm flipH="1">
            <a:off x="1156048" y="1788641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8"/>
          <a:stretch>
            <a:fillRect/>
          </a:stretch>
        </p:blipFill>
        <p:spPr>
          <a:xfrm>
            <a:off x="3728365" y="1840616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4"/>
          <a:stretch>
            <a:fillRect/>
          </a:stretch>
        </p:blipFill>
        <p:spPr>
          <a:xfrm rot="19461222">
            <a:off x="3738909" y="1902235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44130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60"/>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1"/>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01522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000000"/>
                        </a:solidFill>
                        <a:uFillTx/>
                        <a:latin typeface="Roboto Condensed" pitchFamily="2"/>
                        <a:ea typeface="Roboto Condensed" pitchFamily="2"/>
                        <a:cs typeface="Roboto Condensed" pitchFamily="2"/>
                      </a:rPr>
                      <a:t>Vision System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333333"/>
                        </a:solidFill>
                        <a:uFillTx/>
                        <a:latin typeface="游ゴシック" pitchFamily="50"/>
                        <a:ea typeface="游ゴシック" pitchFamily="50"/>
                      </a:rPr>
                      <a:t>＞ゴールの角度、 コートの中心を検出</a:t>
                    </a:r>
                    <a:endParaRPr lang="en-US" sz="700" b="0" i="0" u="none" strike="noStrike" kern="1200" cap="none" spc="0" baseline="0">
                      <a:solidFill>
                        <a:srgbClr val="333333"/>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2"/>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3"/>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9" y="10372876"/>
            <a:ext cx="795948"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4"/>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5"/>
          <a:stretch>
            <a:fillRect/>
          </a:stretch>
        </p:blipFill>
        <p:spPr>
          <a:xfrm>
            <a:off x="21863994" y="8607621"/>
            <a:ext cx="2693785" cy="1784195"/>
          </a:xfrm>
          <a:prstGeom prst="rect">
            <a:avLst/>
          </a:prstGeom>
          <a:noFill/>
          <a:ln cap="flat">
            <a:noFill/>
          </a:ln>
        </p:spPr>
      </p:pic>
      <p:graphicFrame>
        <p:nvGraphicFramePr>
          <p:cNvPr id="2088" name="グラフ 70">
            <a:extLst>
              <a:ext uri="{FF2B5EF4-FFF2-40B4-BE49-F238E27FC236}">
                <a16:creationId xmlns:a16="http://schemas.microsoft.com/office/drawing/2014/main" id="{760E6612-3977-557F-8D83-C6B3E76CF805}"/>
              </a:ext>
            </a:extLst>
          </p:cNvPr>
          <p:cNvGraphicFramePr/>
          <p:nvPr>
            <p:extLst>
              <p:ext uri="{D42A27DB-BD31-4B8C-83A1-F6EECF244321}">
                <p14:modId xmlns:p14="http://schemas.microsoft.com/office/powerpoint/2010/main" val="2825050043"/>
              </p:ext>
            </p:extLst>
          </p:nvPr>
        </p:nvGraphicFramePr>
        <p:xfrm>
          <a:off x="25381340" y="6580478"/>
          <a:ext cx="4521168" cy="2318324"/>
        </p:xfrm>
        <a:graphic>
          <a:graphicData uri="http://schemas.openxmlformats.org/drawingml/2006/chart">
            <c:chart xmlns:c="http://schemas.openxmlformats.org/drawingml/2006/chart" xmlns:r="http://schemas.openxmlformats.org/officeDocument/2006/relationships" r:id="rId66"/>
          </a:graphicData>
        </a:graphic>
      </p:graphicFrame>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7"/>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8"/>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9"/>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70"/>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a:t>
            </a: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26165" y="1538628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graphicFrame>
        <p:nvGraphicFramePr>
          <p:cNvPr id="299" name="グラフ 70">
            <a:extLst>
              <a:ext uri="{FF2B5EF4-FFF2-40B4-BE49-F238E27FC236}">
                <a16:creationId xmlns:a16="http://schemas.microsoft.com/office/drawing/2014/main" id="{4856A887-A516-50F6-72E0-2172EF3ABB0D}"/>
              </a:ext>
            </a:extLst>
          </p:cNvPr>
          <p:cNvGraphicFramePr/>
          <p:nvPr>
            <p:extLst>
              <p:ext uri="{D42A27DB-BD31-4B8C-83A1-F6EECF244321}">
                <p14:modId xmlns:p14="http://schemas.microsoft.com/office/powerpoint/2010/main" val="2640726762"/>
              </p:ext>
            </p:extLst>
          </p:nvPr>
        </p:nvGraphicFramePr>
        <p:xfrm>
          <a:off x="19215065" y="13109925"/>
          <a:ext cx="4521168" cy="2318324"/>
        </p:xfrm>
        <a:graphic>
          <a:graphicData uri="http://schemas.openxmlformats.org/drawingml/2006/chart">
            <c:chart xmlns:c="http://schemas.openxmlformats.org/drawingml/2006/chart" xmlns:r="http://schemas.openxmlformats.org/officeDocument/2006/relationships" r:id="rId71"/>
          </a:graphicData>
        </a:graphic>
      </p:graphicFrame>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688304" y="635186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566504" y="1287331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302" name="グラフ 70">
            <a:extLst>
              <a:ext uri="{FF2B5EF4-FFF2-40B4-BE49-F238E27FC236}">
                <a16:creationId xmlns:a16="http://schemas.microsoft.com/office/drawing/2014/main" id="{3DC69888-4969-FB74-26C4-EC1C62199C56}"/>
              </a:ext>
            </a:extLst>
          </p:cNvPr>
          <p:cNvGraphicFramePr/>
          <p:nvPr>
            <p:extLst>
              <p:ext uri="{D42A27DB-BD31-4B8C-83A1-F6EECF244321}">
                <p14:modId xmlns:p14="http://schemas.microsoft.com/office/powerpoint/2010/main" val="1103510667"/>
              </p:ext>
            </p:extLst>
          </p:nvPr>
        </p:nvGraphicFramePr>
        <p:xfrm>
          <a:off x="18919789" y="17177134"/>
          <a:ext cx="4616485" cy="2426624"/>
        </p:xfrm>
        <a:graphic>
          <a:graphicData uri="http://schemas.openxmlformats.org/drawingml/2006/chart">
            <c:chart xmlns:c="http://schemas.openxmlformats.org/drawingml/2006/chart" xmlns:r="http://schemas.openxmlformats.org/officeDocument/2006/relationships" r:id="rId72"/>
          </a:graphicData>
        </a:graphic>
      </p:graphicFrame>
      <p:sp>
        <p:nvSpPr>
          <p:cNvPr id="303" name="テキスト ボックス 52">
            <a:extLst>
              <a:ext uri="{FF2B5EF4-FFF2-40B4-BE49-F238E27FC236}">
                <a16:creationId xmlns:a16="http://schemas.microsoft.com/office/drawing/2014/main" id="{8A287AC3-2D55-21E4-4CDA-88EBB8B3E16E}"/>
              </a:ext>
            </a:extLst>
          </p:cNvPr>
          <p:cNvSpPr txBox="1"/>
          <p:nvPr/>
        </p:nvSpPr>
        <p:spPr>
          <a:xfrm>
            <a:off x="18873714" y="196344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356954" y="16900135"/>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2519" name="正方形/長方形 2518">
            <a:extLst>
              <a:ext uri="{FF2B5EF4-FFF2-40B4-BE49-F238E27FC236}">
                <a16:creationId xmlns:a16="http://schemas.microsoft.com/office/drawing/2014/main" id="{6E52B78A-E307-DFDD-43BE-7F930FF49B85}"/>
              </a:ext>
            </a:extLst>
          </p:cNvPr>
          <p:cNvSpPr/>
          <p:nvPr/>
        </p:nvSpPr>
        <p:spPr>
          <a:xfrm>
            <a:off x="18616007" y="4407791"/>
            <a:ext cx="11626874" cy="1153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33115</TotalTime>
  <Words>5036</Words>
  <Application>Microsoft Office PowerPoint</Application>
  <PresentationFormat>ユーザー設定</PresentationFormat>
  <Paragraphs>487</Paragraphs>
  <Slides>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メイリオ</vt:lpstr>
      <vt:lpstr>Roboto Black</vt:lpstr>
      <vt:lpstr>游ゴシック</vt:lpstr>
      <vt:lpstr>Arial Narrow Bold</vt:lpstr>
      <vt:lpstr>Bahnschrift SemiCondensed</vt:lpstr>
      <vt:lpstr>Noto Sans JP</vt:lpstr>
      <vt:lpstr>Roboto Condensed</vt:lpstr>
      <vt:lpstr>Arial</vt:lpstr>
      <vt:lpstr>Cascadia Code</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69</cp:revision>
  <cp:lastPrinted>2025-06-22T01:51:05Z</cp:lastPrinted>
  <dcterms:modified xsi:type="dcterms:W3CDTF">2025-06-26T15:06:32Z</dcterms:modified>
</cp:coreProperties>
</file>